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31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4637922863808693"/>
          <c:y val="4.3650793650793648E-2"/>
          <c:w val="0.52169997744841712"/>
          <c:h val="0.7613707661542307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"типичный" ИМ</c:v>
                </c:pt>
              </c:strCache>
            </c:strRef>
          </c:tx>
          <c:spPr>
            <a:solidFill>
              <a:schemeClr val="tx1">
                <a:lumMod val="75000"/>
                <a:lumOff val="25000"/>
              </a:schemeClr>
            </a:solidFill>
          </c:spPr>
          <c:invertIfNegative val="0"/>
          <c:dLbls>
            <c:dLbl>
              <c:idx val="2"/>
              <c:layout>
                <c:manualLayout>
                  <c:x val="-5.7212987265480705E-3"/>
                  <c:y val="-2.694453054671725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Лист1!$A$2:$A$10</c:f>
              <c:strCache>
                <c:ptCount val="9"/>
                <c:pt idx="0">
                  <c:v>Впервые возникшая стенокардия</c:v>
                </c:pt>
                <c:pt idx="1">
                  <c:v>Появление стенокардии покоя</c:v>
                </c:pt>
                <c:pt idx="2">
                  <c:v>Изменение характера стенокардии</c:v>
                </c:pt>
                <c:pt idx="3">
                  <c:v>Исчезновение эффекта от нитроглицерина</c:v>
                </c:pt>
                <c:pt idx="4">
                  <c:v>Церебральные нарушения</c:v>
                </c:pt>
                <c:pt idx="5">
                  <c:v>Слабость</c:v>
                </c:pt>
                <c:pt idx="6">
                  <c:v>Повышение АД</c:v>
                </c:pt>
                <c:pt idx="7">
                  <c:v>Одышка</c:v>
                </c:pt>
                <c:pt idx="8">
                  <c:v>Нарушения ритма сердца</c:v>
                </c:pt>
              </c:strCache>
            </c:strRef>
          </c:cat>
          <c:val>
            <c:numRef>
              <c:f>Лист1!$B$2:$B$10</c:f>
              <c:numCache>
                <c:formatCode>0%</c:formatCode>
                <c:ptCount val="9"/>
                <c:pt idx="0">
                  <c:v>0.18</c:v>
                </c:pt>
                <c:pt idx="1">
                  <c:v>0.12</c:v>
                </c:pt>
                <c:pt idx="2">
                  <c:v>0.33</c:v>
                </c:pt>
                <c:pt idx="3">
                  <c:v>7.0000000000000007E-2</c:v>
                </c:pt>
                <c:pt idx="4" formatCode="0.0%">
                  <c:v>3.0000000000000001E-3</c:v>
                </c:pt>
                <c:pt idx="5" formatCode="0.0%">
                  <c:v>2.7E-2</c:v>
                </c:pt>
                <c:pt idx="6" formatCode="0.0%">
                  <c:v>1.2999999999999999E-2</c:v>
                </c:pt>
                <c:pt idx="7" formatCode="0.0%">
                  <c:v>6.7000000000000004E-2</c:v>
                </c:pt>
                <c:pt idx="8">
                  <c:v>0.01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"атипичный" ИМ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solidFill>
                <a:srgbClr val="002060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Лист1!$A$2:$A$10</c:f>
              <c:strCache>
                <c:ptCount val="9"/>
                <c:pt idx="0">
                  <c:v>Впервые возникшая стенокардия</c:v>
                </c:pt>
                <c:pt idx="1">
                  <c:v>Появление стенокардии покоя</c:v>
                </c:pt>
                <c:pt idx="2">
                  <c:v>Изменение характера стенокардии</c:v>
                </c:pt>
                <c:pt idx="3">
                  <c:v>Исчезновение эффекта от нитроглицерина</c:v>
                </c:pt>
                <c:pt idx="4">
                  <c:v>Церебральные нарушения</c:v>
                </c:pt>
                <c:pt idx="5">
                  <c:v>Слабость</c:v>
                </c:pt>
                <c:pt idx="6">
                  <c:v>Повышение АД</c:v>
                </c:pt>
                <c:pt idx="7">
                  <c:v>Одышка</c:v>
                </c:pt>
                <c:pt idx="8">
                  <c:v>Нарушения ритма сердца</c:v>
                </c:pt>
              </c:strCache>
            </c:strRef>
          </c:cat>
          <c:val>
            <c:numRef>
              <c:f>Лист1!$C$2:$C$10</c:f>
              <c:numCache>
                <c:formatCode>0.0%</c:formatCode>
                <c:ptCount val="9"/>
                <c:pt idx="0">
                  <c:v>6.6000000000000003E-2</c:v>
                </c:pt>
                <c:pt idx="1">
                  <c:v>5.8000000000000003E-2</c:v>
                </c:pt>
                <c:pt idx="2" formatCode="0%">
                  <c:v>0.14000000000000001</c:v>
                </c:pt>
                <c:pt idx="3" formatCode="0%">
                  <c:v>0.03</c:v>
                </c:pt>
                <c:pt idx="4">
                  <c:v>5.3999999999999999E-2</c:v>
                </c:pt>
                <c:pt idx="5">
                  <c:v>0.122</c:v>
                </c:pt>
                <c:pt idx="6" formatCode="0%">
                  <c:v>0.04</c:v>
                </c:pt>
                <c:pt idx="7" formatCode="0%">
                  <c:v>0.17</c:v>
                </c:pt>
                <c:pt idx="8" formatCode="0%">
                  <c:v>0.02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46883328"/>
        <c:axId val="146885248"/>
      </c:barChart>
      <c:catAx>
        <c:axId val="146883328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146885248"/>
        <c:crosses val="autoZero"/>
        <c:auto val="1"/>
        <c:lblAlgn val="r"/>
        <c:lblOffset val="100"/>
        <c:noMultiLvlLbl val="0"/>
      </c:catAx>
      <c:valAx>
        <c:axId val="146885248"/>
        <c:scaling>
          <c:orientation val="minMax"/>
          <c:max val="0.35000000000000003"/>
          <c:min val="0"/>
        </c:scaling>
        <c:delete val="0"/>
        <c:axPos val="b"/>
        <c:majorGridlines/>
        <c:minorGridlines/>
        <c:numFmt formatCode="0%" sourceLinked="1"/>
        <c:majorTickMark val="none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14688332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4370226761723634E-2"/>
          <c:y val="0.90470837180551167"/>
          <c:w val="0.41303544488881755"/>
          <c:h val="7.1516366959963509E-2"/>
        </c:manualLayout>
      </c:layout>
      <c:overlay val="0"/>
      <c:txPr>
        <a:bodyPr/>
        <a:lstStyle/>
        <a:p>
          <a:pPr>
            <a:defRPr sz="1400" b="1"/>
          </a:pPr>
          <a:endParaRPr lang="ru-RU"/>
        </a:p>
      </c:txPr>
    </c:legend>
    <c:plotVisOnly val="1"/>
    <c:dispBlanksAs val="gap"/>
    <c:showDLblsOverMax val="0"/>
  </c:chart>
  <c:spPr>
    <a:ln>
      <a:solidFill>
        <a:schemeClr val="tx1"/>
      </a:solidFill>
    </a:ln>
  </c:sp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0.47316</cdr:x>
      <cdr:y>0.89068</cdr:y>
    </cdr:from>
    <cdr:to>
      <cdr:x>0.96083</cdr:x>
      <cdr:y>0.98339</cdr:y>
    </cdr:to>
    <cdr:sp macro="" textlink="">
      <cdr:nvSpPr>
        <cdr:cNvPr id="2" name="Поле 1"/>
        <cdr:cNvSpPr txBox="1"/>
      </cdr:nvSpPr>
      <cdr:spPr>
        <a:xfrm xmlns:a="http://schemas.openxmlformats.org/drawingml/2006/main">
          <a:off x="2902690" y="2860158"/>
          <a:ext cx="2991748" cy="297712"/>
        </a:xfrm>
        <a:prstGeom xmlns:a="http://schemas.openxmlformats.org/drawingml/2006/main" prst="rect">
          <a:avLst/>
        </a:prstGeom>
        <a:ln xmlns:a="http://schemas.openxmlformats.org/drawingml/2006/main">
          <a:noFill/>
        </a:ln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r"/>
          <a:r>
            <a:rPr lang="ru-RU" sz="1400" b="0" dirty="0"/>
            <a:t>* - </a:t>
          </a:r>
          <a:r>
            <a:rPr lang="ru-RU" sz="1400" b="1" dirty="0"/>
            <a:t>достоверность различий, р</a:t>
          </a:r>
          <a:r>
            <a:rPr lang="ru-RU" sz="1400" b="1" dirty="0">
              <a:latin typeface="Calibri"/>
              <a:cs typeface="Calibri"/>
            </a:rPr>
            <a:t>&lt;0,05 </a:t>
          </a:r>
          <a:endParaRPr lang="ru-RU" sz="1400" b="1" dirty="0"/>
        </a:p>
      </cdr:txBody>
    </cdr:sp>
  </cdr:relSizeAnchor>
  <cdr:relSizeAnchor xmlns:cdr="http://schemas.openxmlformats.org/drawingml/2006/chartDrawing">
    <cdr:from>
      <cdr:x>0.5</cdr:x>
      <cdr:y>0.03055</cdr:y>
    </cdr:from>
    <cdr:to>
      <cdr:x>0.54853</cdr:x>
      <cdr:y>0.12657</cdr:y>
    </cdr:to>
    <cdr:sp macro="" textlink="">
      <cdr:nvSpPr>
        <cdr:cNvPr id="3" name="Поле 2"/>
        <cdr:cNvSpPr txBox="1"/>
      </cdr:nvSpPr>
      <cdr:spPr>
        <a:xfrm xmlns:a="http://schemas.openxmlformats.org/drawingml/2006/main">
          <a:off x="4114800" y="144016"/>
          <a:ext cx="399383" cy="45257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/>
            <a:t>*</a:t>
          </a:r>
        </a:p>
      </cdr:txBody>
    </cdr:sp>
  </cdr:relSizeAnchor>
  <cdr:relSizeAnchor xmlns:cdr="http://schemas.openxmlformats.org/drawingml/2006/chartDrawing">
    <cdr:from>
      <cdr:x>0.7275</cdr:x>
      <cdr:y>0.10694</cdr:y>
    </cdr:from>
    <cdr:to>
      <cdr:x>0.78122</cdr:x>
      <cdr:y>0.18714</cdr:y>
    </cdr:to>
    <cdr:sp macro="" textlink="">
      <cdr:nvSpPr>
        <cdr:cNvPr id="4" name="Поле 1"/>
        <cdr:cNvSpPr txBox="1"/>
      </cdr:nvSpPr>
      <cdr:spPr>
        <a:xfrm xmlns:a="http://schemas.openxmlformats.org/drawingml/2006/main">
          <a:off x="5987008" y="504056"/>
          <a:ext cx="442094" cy="3780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ru-RU" sz="1400"/>
            <a:t>*</a:t>
          </a:r>
        </a:p>
      </cdr:txBody>
    </cdr:sp>
  </cdr:relSizeAnchor>
  <cdr:relSizeAnchor xmlns:cdr="http://schemas.openxmlformats.org/drawingml/2006/chartDrawing">
    <cdr:from>
      <cdr:x>0.52625</cdr:x>
      <cdr:y>0.19861</cdr:y>
    </cdr:from>
    <cdr:to>
      <cdr:x>0.57478</cdr:x>
      <cdr:y>0.29463</cdr:y>
    </cdr:to>
    <cdr:sp macro="" textlink="">
      <cdr:nvSpPr>
        <cdr:cNvPr id="5" name="Поле 1"/>
        <cdr:cNvSpPr txBox="1"/>
      </cdr:nvSpPr>
      <cdr:spPr>
        <a:xfrm xmlns:a="http://schemas.openxmlformats.org/drawingml/2006/main">
          <a:off x="4330824" y="936104"/>
          <a:ext cx="399383" cy="45257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ru-RU" sz="1400" dirty="0"/>
            <a:t>*</a:t>
          </a:r>
        </a:p>
      </cdr:txBody>
    </cdr:sp>
  </cdr:relSizeAnchor>
  <cdr:relSizeAnchor xmlns:cdr="http://schemas.openxmlformats.org/drawingml/2006/chartDrawing">
    <cdr:from>
      <cdr:x>0.675</cdr:x>
      <cdr:y>0.27499</cdr:y>
    </cdr:from>
    <cdr:to>
      <cdr:x>0.72025</cdr:x>
      <cdr:y>0.37101</cdr:y>
    </cdr:to>
    <cdr:sp macro="" textlink="">
      <cdr:nvSpPr>
        <cdr:cNvPr id="6" name="Поле 1"/>
        <cdr:cNvSpPr txBox="1"/>
      </cdr:nvSpPr>
      <cdr:spPr>
        <a:xfrm xmlns:a="http://schemas.openxmlformats.org/drawingml/2006/main">
          <a:off x="5554960" y="1296144"/>
          <a:ext cx="372389" cy="45257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ru-RU" sz="1400" dirty="0"/>
            <a:t>*</a:t>
          </a:r>
        </a:p>
      </cdr:txBody>
    </cdr:sp>
  </cdr:relSizeAnchor>
  <cdr:relSizeAnchor xmlns:cdr="http://schemas.openxmlformats.org/drawingml/2006/chartDrawing">
    <cdr:from>
      <cdr:x>0.5525</cdr:x>
      <cdr:y>0.35138</cdr:y>
    </cdr:from>
    <cdr:to>
      <cdr:x>0.59775</cdr:x>
      <cdr:y>0.4474</cdr:y>
    </cdr:to>
    <cdr:sp macro="" textlink="">
      <cdr:nvSpPr>
        <cdr:cNvPr id="7" name="Поле 1"/>
        <cdr:cNvSpPr txBox="1"/>
      </cdr:nvSpPr>
      <cdr:spPr>
        <a:xfrm xmlns:a="http://schemas.openxmlformats.org/drawingml/2006/main">
          <a:off x="4546848" y="1656184"/>
          <a:ext cx="372390" cy="45257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ru-RU" sz="1400" dirty="0"/>
            <a:t>*</a:t>
          </a:r>
        </a:p>
      </cdr:txBody>
    </cdr:sp>
  </cdr:relSizeAnchor>
  <cdr:relSizeAnchor xmlns:cdr="http://schemas.openxmlformats.org/drawingml/2006/chartDrawing">
    <cdr:from>
      <cdr:x>0.5175</cdr:x>
      <cdr:y>0.44304</cdr:y>
    </cdr:from>
    <cdr:to>
      <cdr:x>0.56276</cdr:x>
      <cdr:y>0.53906</cdr:y>
    </cdr:to>
    <cdr:sp macro="" textlink="">
      <cdr:nvSpPr>
        <cdr:cNvPr id="8" name="Поле 1"/>
        <cdr:cNvSpPr txBox="1"/>
      </cdr:nvSpPr>
      <cdr:spPr>
        <a:xfrm xmlns:a="http://schemas.openxmlformats.org/drawingml/2006/main">
          <a:off x="4258816" y="2088232"/>
          <a:ext cx="372471" cy="4525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ru-RU" sz="1400" dirty="0"/>
            <a:t>*</a:t>
          </a:r>
        </a:p>
      </cdr:txBody>
    </cdr:sp>
  </cdr:relSizeAnchor>
  <cdr:relSizeAnchor xmlns:cdr="http://schemas.openxmlformats.org/drawingml/2006/chartDrawing">
    <cdr:from>
      <cdr:x>0.68375</cdr:x>
      <cdr:y>0.51943</cdr:y>
    </cdr:from>
    <cdr:to>
      <cdr:x>0.729</cdr:x>
      <cdr:y>0.61546</cdr:y>
    </cdr:to>
    <cdr:sp macro="" textlink="">
      <cdr:nvSpPr>
        <cdr:cNvPr id="9" name="Поле 1"/>
        <cdr:cNvSpPr txBox="1"/>
      </cdr:nvSpPr>
      <cdr:spPr>
        <a:xfrm xmlns:a="http://schemas.openxmlformats.org/drawingml/2006/main">
          <a:off x="5626968" y="2448272"/>
          <a:ext cx="372390" cy="4526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ru-RU" sz="1400" dirty="0"/>
            <a:t>*</a:t>
          </a:r>
        </a:p>
      </cdr:txBody>
    </cdr:sp>
  </cdr:relSizeAnchor>
  <cdr:relSizeAnchor xmlns:cdr="http://schemas.openxmlformats.org/drawingml/2006/chartDrawing">
    <cdr:from>
      <cdr:x>0.57</cdr:x>
      <cdr:y>0.61109</cdr:y>
    </cdr:from>
    <cdr:to>
      <cdr:x>0.61525</cdr:x>
      <cdr:y>0.70711</cdr:y>
    </cdr:to>
    <cdr:sp macro="" textlink="">
      <cdr:nvSpPr>
        <cdr:cNvPr id="10" name="Поле 1"/>
        <cdr:cNvSpPr txBox="1"/>
      </cdr:nvSpPr>
      <cdr:spPr>
        <a:xfrm xmlns:a="http://schemas.openxmlformats.org/drawingml/2006/main">
          <a:off x="4690864" y="2880320"/>
          <a:ext cx="372390" cy="45257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ru-RU" sz="1400" dirty="0"/>
            <a:t>*</a:t>
          </a:r>
        </a:p>
      </cdr:txBody>
    </cdr:sp>
  </cdr:relSizeAnchor>
  <cdr:relSizeAnchor xmlns:cdr="http://schemas.openxmlformats.org/drawingml/2006/chartDrawing">
    <cdr:from>
      <cdr:x>0.5875</cdr:x>
      <cdr:y>0.70276</cdr:y>
    </cdr:from>
    <cdr:to>
      <cdr:x>0.63276</cdr:x>
      <cdr:y>0.79878</cdr:y>
    </cdr:to>
    <cdr:sp macro="" textlink="">
      <cdr:nvSpPr>
        <cdr:cNvPr id="11" name="Поле 1"/>
        <cdr:cNvSpPr txBox="1"/>
      </cdr:nvSpPr>
      <cdr:spPr>
        <a:xfrm xmlns:a="http://schemas.openxmlformats.org/drawingml/2006/main">
          <a:off x="4834880" y="3312368"/>
          <a:ext cx="372472" cy="45257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ru-RU" sz="1400" dirty="0"/>
            <a:t>*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76523-9E0D-4F74-8A4B-077381293E35}" type="datetimeFigureOut">
              <a:rPr lang="ru-RU" smtClean="0"/>
              <a:t>29.02.2016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3305B-BFE1-4549-BB9D-FDD5697FFB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5139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76523-9E0D-4F74-8A4B-077381293E35}" type="datetimeFigureOut">
              <a:rPr lang="ru-RU" smtClean="0"/>
              <a:t>29.02.2016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3305B-BFE1-4549-BB9D-FDD5697FFB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7856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76523-9E0D-4F74-8A4B-077381293E35}" type="datetimeFigureOut">
              <a:rPr lang="ru-RU" smtClean="0"/>
              <a:t>29.02.2016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3305B-BFE1-4549-BB9D-FDD5697FFB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248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76523-9E0D-4F74-8A4B-077381293E35}" type="datetimeFigureOut">
              <a:rPr lang="ru-RU" smtClean="0"/>
              <a:t>29.02.2016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3305B-BFE1-4549-BB9D-FDD5697FFB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1870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76523-9E0D-4F74-8A4B-077381293E35}" type="datetimeFigureOut">
              <a:rPr lang="ru-RU" smtClean="0"/>
              <a:t>29.02.2016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3305B-BFE1-4549-BB9D-FDD5697FFB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2022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76523-9E0D-4F74-8A4B-077381293E35}" type="datetimeFigureOut">
              <a:rPr lang="ru-RU" smtClean="0"/>
              <a:t>29.02.2016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3305B-BFE1-4549-BB9D-FDD5697FFB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5931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76523-9E0D-4F74-8A4B-077381293E35}" type="datetimeFigureOut">
              <a:rPr lang="ru-RU" smtClean="0"/>
              <a:t>29.02.2016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3305B-BFE1-4549-BB9D-FDD5697FFB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8591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76523-9E0D-4F74-8A4B-077381293E35}" type="datetimeFigureOut">
              <a:rPr lang="ru-RU" smtClean="0"/>
              <a:t>29.02.2016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3305B-BFE1-4549-BB9D-FDD5697FFB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9997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76523-9E0D-4F74-8A4B-077381293E35}" type="datetimeFigureOut">
              <a:rPr lang="ru-RU" smtClean="0"/>
              <a:t>29.02.2016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3305B-BFE1-4549-BB9D-FDD5697FFB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7788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76523-9E0D-4F74-8A4B-077381293E35}" type="datetimeFigureOut">
              <a:rPr lang="ru-RU" smtClean="0"/>
              <a:t>29.02.2016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3305B-BFE1-4549-BB9D-FDD5697FFB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1934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76523-9E0D-4F74-8A4B-077381293E35}" type="datetimeFigureOut">
              <a:rPr lang="ru-RU" smtClean="0"/>
              <a:t>29.02.2016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3305B-BFE1-4549-BB9D-FDD5697FFB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421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A76523-9E0D-4F74-8A4B-077381293E35}" type="datetimeFigureOut">
              <a:rPr lang="ru-RU" smtClean="0"/>
              <a:t>29.02.2016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03305B-BFE1-4549-BB9D-FDD5697FFB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9273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724942"/>
          </a:xfrm>
        </p:spPr>
        <p:txBody>
          <a:bodyPr>
            <a:noAutofit/>
          </a:bodyPr>
          <a:lstStyle/>
          <a:p>
            <a:r>
              <a:rPr lang="ru-RU" sz="1800" dirty="0"/>
              <a:t>Рисунок 1 – Изменение состояния пациентов в течение 28 дней до развития инфаркта миокарда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0320454"/>
              </p:ext>
            </p:extLst>
          </p:nvPr>
        </p:nvGraphicFramePr>
        <p:xfrm>
          <a:off x="457200" y="1412776"/>
          <a:ext cx="8229600" cy="47133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277727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31</Words>
  <Application>Microsoft Office PowerPoint</Application>
  <PresentationFormat>Экран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Рисунок 1 – Изменение состояния пациентов в течение 28 дней до развития инфаркта миокарда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Елена А. Снигирёва</dc:creator>
  <cp:lastModifiedBy>Елена А. Снигирёва</cp:lastModifiedBy>
  <cp:revision>3</cp:revision>
  <cp:lastPrinted>2016-02-29T02:52:49Z</cp:lastPrinted>
  <dcterms:created xsi:type="dcterms:W3CDTF">2016-02-20T02:32:46Z</dcterms:created>
  <dcterms:modified xsi:type="dcterms:W3CDTF">2016-02-29T02:54:44Z</dcterms:modified>
</cp:coreProperties>
</file>