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xlsx" ContentType="application/vnd.openxmlformats-officedocument.spreadsheetml.sheet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3" r:id="rId3"/>
    <p:sldId id="269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р" initials="р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package" Target="../embeddings/_____Microsoft_Office_Excel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7.3033707865168815E-2"/>
          <c:y val="9.652509652509754E-2"/>
          <c:w val="0.6644324890861979"/>
          <c:h val="0.72200772200772201"/>
        </c:manualLayout>
      </c:layout>
      <c:barChart>
        <c:barDir val="col"/>
        <c:grouping val="clustered"/>
        <c:ser>
          <c:idx val="0"/>
          <c:order val="0"/>
          <c:tx>
            <c:strRef>
              <c:f>Sheet1!$A$2</c:f>
              <c:strCache>
                <c:ptCount val="1"/>
                <c:pt idx="0">
                  <c:v>Избыточное  потребление сахара</c:v>
                </c:pt>
              </c:strCache>
            </c:strRef>
          </c:tx>
          <c:spPr>
            <a:solidFill>
              <a:srgbClr val="9999FF"/>
            </a:solidFill>
            <a:ln w="7485">
              <a:solidFill>
                <a:srgbClr val="000000"/>
              </a:solidFill>
              <a:prstDash val="solid"/>
            </a:ln>
          </c:spPr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1400" dirty="0" smtClean="0"/>
                      <a:t>34</a:t>
                    </a:r>
                    <a:endParaRPr lang="en-US" sz="1400" dirty="0"/>
                  </a:p>
                </c:rich>
              </c:tx>
              <c:showVal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z="1400" dirty="0" smtClean="0"/>
                      <a:t>43,6</a:t>
                    </a:r>
                    <a:endParaRPr lang="en-US" sz="1400" dirty="0"/>
                  </a:p>
                </c:rich>
              </c:tx>
              <c:showVal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z="1400" dirty="0" smtClean="0"/>
                      <a:t>41*</a:t>
                    </a:r>
                    <a:endParaRPr lang="en-US" sz="1400" dirty="0"/>
                  </a:p>
                </c:rich>
              </c:tx>
              <c:showVal val="1"/>
            </c:dLbl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Val val="1"/>
          </c:dLbls>
          <c:cat>
            <c:strRef>
              <c:f>Sheet1!$B$1:$E$1</c:f>
              <c:strCache>
                <c:ptCount val="3"/>
                <c:pt idx="0">
                  <c:v>мужчины</c:v>
                </c:pt>
                <c:pt idx="1">
                  <c:v>женщины</c:v>
                </c:pt>
                <c:pt idx="2">
                  <c:v>всего</c:v>
                </c:pt>
              </c:strCache>
            </c:strRef>
          </c:cat>
          <c:val>
            <c:numRef>
              <c:f>Sheet1!$B$2:$E$2</c:f>
              <c:numCache>
                <c:formatCode>General</c:formatCode>
                <c:ptCount val="4"/>
                <c:pt idx="0">
                  <c:v>34</c:v>
                </c:pt>
                <c:pt idx="1">
                  <c:v>43.6</c:v>
                </c:pt>
                <c:pt idx="2">
                  <c:v>41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Избыточное  потребление соли </c:v>
                </c:pt>
              </c:strCache>
            </c:strRef>
          </c:tx>
          <c:spPr>
            <a:solidFill>
              <a:srgbClr val="993366"/>
            </a:solidFill>
            <a:ln w="7485">
              <a:solidFill>
                <a:srgbClr val="000000"/>
              </a:solidFill>
              <a:prstDash val="solid"/>
            </a:ln>
          </c:spPr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1400" dirty="0" smtClean="0"/>
                      <a:t>45,4</a:t>
                    </a:r>
                    <a:endParaRPr lang="en-US" sz="1400" dirty="0"/>
                  </a:p>
                </c:rich>
              </c:tx>
              <c:showVal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z="1400" dirty="0" smtClean="0"/>
                      <a:t>37,3</a:t>
                    </a:r>
                    <a:endParaRPr lang="en-US" sz="1400" dirty="0"/>
                  </a:p>
                </c:rich>
              </c:tx>
              <c:showVal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z="1400" smtClean="0"/>
                      <a:t>39,2*</a:t>
                    </a:r>
                    <a:endParaRPr lang="en-US" sz="1400"/>
                  </a:p>
                </c:rich>
              </c:tx>
              <c:showVal val="1"/>
            </c:dLbl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Val val="1"/>
          </c:dLbls>
          <c:cat>
            <c:strRef>
              <c:f>Sheet1!$B$1:$E$1</c:f>
              <c:strCache>
                <c:ptCount val="3"/>
                <c:pt idx="0">
                  <c:v>мужчины</c:v>
                </c:pt>
                <c:pt idx="1">
                  <c:v>женщины</c:v>
                </c:pt>
                <c:pt idx="2">
                  <c:v>всего</c:v>
                </c:pt>
              </c:strCache>
            </c:strRef>
          </c:cat>
          <c:val>
            <c:numRef>
              <c:f>Sheet1!$B$3:$E$3</c:f>
              <c:numCache>
                <c:formatCode>General</c:formatCode>
                <c:ptCount val="4"/>
                <c:pt idx="0">
                  <c:v>45.4</c:v>
                </c:pt>
                <c:pt idx="1">
                  <c:v>37.300000000000011</c:v>
                </c:pt>
                <c:pt idx="2">
                  <c:v>39.200000000000003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Недостаточное  потребление овощей и фруктов</c:v>
                </c:pt>
              </c:strCache>
            </c:strRef>
          </c:tx>
          <c:spPr>
            <a:solidFill>
              <a:srgbClr val="FFFFCC"/>
            </a:solidFill>
            <a:ln w="7485">
              <a:solidFill>
                <a:srgbClr val="000000"/>
              </a:solidFill>
              <a:prstDash val="solid"/>
            </a:ln>
          </c:spPr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1400" dirty="0" smtClean="0"/>
                      <a:t>40,7</a:t>
                    </a:r>
                    <a:endParaRPr lang="en-US" sz="1400" dirty="0"/>
                  </a:p>
                </c:rich>
              </c:tx>
              <c:showVal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z="1400" dirty="0" smtClean="0"/>
                      <a:t>30,5</a:t>
                    </a:r>
                    <a:endParaRPr lang="en-US" sz="1400" dirty="0"/>
                  </a:p>
                </c:rich>
              </c:tx>
              <c:showVal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z="1400" smtClean="0"/>
                      <a:t>35,2*</a:t>
                    </a:r>
                    <a:endParaRPr lang="en-US" sz="1400"/>
                  </a:p>
                </c:rich>
              </c:tx>
              <c:showVal val="1"/>
            </c:dLbl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Val val="1"/>
          </c:dLbls>
          <c:cat>
            <c:strRef>
              <c:f>Sheet1!$B$1:$E$1</c:f>
              <c:strCache>
                <c:ptCount val="3"/>
                <c:pt idx="0">
                  <c:v>мужчины</c:v>
                </c:pt>
                <c:pt idx="1">
                  <c:v>женщины</c:v>
                </c:pt>
                <c:pt idx="2">
                  <c:v>всего</c:v>
                </c:pt>
              </c:strCache>
            </c:strRef>
          </c:cat>
          <c:val>
            <c:numRef>
              <c:f>Sheet1!$B$4:$E$4</c:f>
              <c:numCache>
                <c:formatCode>General</c:formatCode>
                <c:ptCount val="4"/>
                <c:pt idx="0">
                  <c:v>40.700000000000003</c:v>
                </c:pt>
                <c:pt idx="1">
                  <c:v>30.5</c:v>
                </c:pt>
                <c:pt idx="2">
                  <c:v>35.200000000000003</c:v>
                </c:pt>
              </c:numCache>
            </c:numRef>
          </c:val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Отсутствие  контроля за жирностью продуктов</c:v>
                </c:pt>
              </c:strCache>
            </c:strRef>
          </c:tx>
          <c:spPr>
            <a:solidFill>
              <a:srgbClr val="CCFFFF"/>
            </a:solidFill>
            <a:ln w="7485">
              <a:solidFill>
                <a:srgbClr val="000000"/>
              </a:solidFill>
              <a:prstDash val="solid"/>
            </a:ln>
          </c:spPr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1400" dirty="0" smtClean="0"/>
                      <a:t>55,7</a:t>
                    </a:r>
                    <a:endParaRPr lang="en-US" sz="1400" dirty="0"/>
                  </a:p>
                </c:rich>
              </c:tx>
              <c:showVal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z="1400" dirty="0" smtClean="0"/>
                      <a:t>45,5</a:t>
                    </a:r>
                    <a:endParaRPr lang="en-US" sz="1400" dirty="0"/>
                  </a:p>
                </c:rich>
              </c:tx>
              <c:showVal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z="1400" dirty="0" smtClean="0"/>
                      <a:t>50,1**</a:t>
                    </a:r>
                    <a:endParaRPr lang="en-US" sz="1400" dirty="0"/>
                  </a:p>
                </c:rich>
              </c:tx>
              <c:showVal val="1"/>
            </c:dLbl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Val val="1"/>
          </c:dLbls>
          <c:cat>
            <c:strRef>
              <c:f>Sheet1!$B$1:$E$1</c:f>
              <c:strCache>
                <c:ptCount val="3"/>
                <c:pt idx="0">
                  <c:v>мужчины</c:v>
                </c:pt>
                <c:pt idx="1">
                  <c:v>женщины</c:v>
                </c:pt>
                <c:pt idx="2">
                  <c:v>всего</c:v>
                </c:pt>
              </c:strCache>
            </c:strRef>
          </c:cat>
          <c:val>
            <c:numRef>
              <c:f>Sheet1!$B$5:$E$5</c:f>
              <c:numCache>
                <c:formatCode>General</c:formatCode>
                <c:ptCount val="4"/>
                <c:pt idx="0">
                  <c:v>55.7</c:v>
                </c:pt>
                <c:pt idx="1">
                  <c:v>45.5</c:v>
                </c:pt>
                <c:pt idx="2">
                  <c:v>50.1</c:v>
                </c:pt>
              </c:numCache>
            </c:numRef>
          </c:val>
        </c:ser>
        <c:gapWidth val="100"/>
        <c:axId val="142088832"/>
        <c:axId val="149545344"/>
      </c:barChart>
      <c:catAx>
        <c:axId val="142088832"/>
        <c:scaling>
          <c:orientation val="minMax"/>
        </c:scaling>
        <c:axPos val="b"/>
        <c:numFmt formatCode="General" sourceLinked="1"/>
        <c:tickLblPos val="nextTo"/>
        <c:spPr>
          <a:ln w="1871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ru-RU"/>
          </a:p>
        </c:txPr>
        <c:crossAx val="149545344"/>
        <c:crosses val="autoZero"/>
        <c:auto val="1"/>
        <c:lblAlgn val="ctr"/>
        <c:lblOffset val="100"/>
        <c:tickLblSkip val="1"/>
        <c:tickMarkSkip val="1"/>
      </c:catAx>
      <c:valAx>
        <c:axId val="149545344"/>
        <c:scaling>
          <c:orientation val="minMax"/>
        </c:scaling>
        <c:axPos val="l"/>
        <c:majorGridlines>
          <c:spPr>
            <a:ln w="1871">
              <a:solidFill>
                <a:srgbClr val="000000"/>
              </a:solidFill>
              <a:prstDash val="solid"/>
            </a:ln>
          </c:spPr>
        </c:majorGridlines>
        <c:numFmt formatCode="General" sourceLinked="1"/>
        <c:tickLblPos val="nextTo"/>
        <c:spPr>
          <a:ln w="1871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ru-RU"/>
          </a:p>
        </c:txPr>
        <c:crossAx val="142088832"/>
        <c:crosses val="autoZero"/>
        <c:crossBetween val="between"/>
      </c:valAx>
      <c:spPr>
        <a:noFill/>
        <a:ln w="21474">
          <a:noFill/>
        </a:ln>
      </c:spPr>
    </c:plotArea>
    <c:legend>
      <c:legendPos val="r"/>
      <c:layout>
        <c:manualLayout>
          <c:xMode val="edge"/>
          <c:yMode val="edge"/>
          <c:x val="0.75619282332402049"/>
          <c:y val="6.5802047781569964E-2"/>
          <c:w val="0.23631639846841193"/>
          <c:h val="0.80001153280602777"/>
        </c:manualLayout>
      </c:layout>
      <c:spPr>
        <a:noFill/>
        <a:ln w="1871">
          <a:solidFill>
            <a:srgbClr val="000000"/>
          </a:solidFill>
          <a:prstDash val="solid"/>
        </a:ln>
      </c:spPr>
      <c:txPr>
        <a:bodyPr/>
        <a:lstStyle/>
        <a:p>
          <a:pPr>
            <a:defRPr sz="1400" b="0"/>
          </a:pPr>
          <a:endParaRPr lang="ru-RU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000" b="1" i="0" u="none" strike="noStrike" baseline="0">
          <a:solidFill>
            <a:srgbClr val="000000"/>
          </a:solidFill>
          <a:latin typeface="Times New Roman" panose="02020603050405020304" pitchFamily="18" charset="0"/>
          <a:ea typeface="Calibri"/>
          <a:cs typeface="Times New Roman" panose="02020603050405020304" pitchFamily="18" charset="0"/>
        </a:defRPr>
      </a:pPr>
      <a:endParaRPr lang="ru-RU"/>
    </a:p>
  </c:txPr>
  <c:externalData r:id="rId2"/>
  <c:userShapes r:id="rId3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0.14338825793513774"/>
          <c:y val="4.2234096741021229E-2"/>
          <c:w val="0.60137915498857908"/>
          <c:h val="0.5869963626339787"/>
        </c:manualLayout>
      </c:layout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Всего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1400" smtClean="0"/>
                      <a:t>44,1</a:t>
                    </a:r>
                    <a:r>
                      <a:rPr lang="en-US" sz="1400" smtClean="0">
                        <a:latin typeface="Arial"/>
                        <a:cs typeface="Arial"/>
                      </a:rPr>
                      <a:t>*</a:t>
                    </a:r>
                    <a:endParaRPr lang="en-US" sz="1400"/>
                  </a:p>
                </c:rich>
              </c:tx>
              <c:showVal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z="1400" smtClean="0"/>
                      <a:t>18,7</a:t>
                    </a:r>
                    <a:r>
                      <a:rPr lang="en-US" sz="1400" smtClean="0">
                        <a:latin typeface="Arial"/>
                        <a:cs typeface="Arial"/>
                      </a:rPr>
                      <a:t>*</a:t>
                    </a:r>
                    <a:endParaRPr lang="en-US" sz="1400"/>
                  </a:p>
                </c:rich>
              </c:tx>
              <c:showVal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z="1400" dirty="0" smtClean="0"/>
                      <a:t>9,7</a:t>
                    </a:r>
                    <a:r>
                      <a:rPr lang="en-US" sz="1400" dirty="0" smtClean="0">
                        <a:latin typeface="Arial"/>
                        <a:cs typeface="Arial"/>
                      </a:rPr>
                      <a:t>*</a:t>
                    </a:r>
                    <a:endParaRPr lang="en-US" sz="1400" dirty="0"/>
                  </a:p>
                </c:rich>
              </c:tx>
              <c:showVal val="1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z="1400" smtClean="0"/>
                      <a:t>49,4</a:t>
                    </a:r>
                    <a:r>
                      <a:rPr lang="en-US" sz="1400" smtClean="0">
                        <a:latin typeface="Arial"/>
                        <a:cs typeface="Arial"/>
                      </a:rPr>
                      <a:t>*</a:t>
                    </a:r>
                    <a:endParaRPr lang="en-US" sz="1400" dirty="0"/>
                  </a:p>
                </c:rich>
              </c:tx>
              <c:showVal val="1"/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sz="1400" smtClean="0"/>
                      <a:t>12,9</a:t>
                    </a:r>
                    <a:r>
                      <a:rPr lang="en-US" sz="1400" smtClean="0">
                        <a:latin typeface="Arial"/>
                        <a:cs typeface="Arial"/>
                      </a:rPr>
                      <a:t>*</a:t>
                    </a:r>
                    <a:endParaRPr lang="en-US" sz="1400"/>
                  </a:p>
                </c:rich>
              </c:tx>
              <c:showVal val="1"/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 sz="1400" smtClean="0"/>
                      <a:t>34,1</a:t>
                    </a:r>
                    <a:r>
                      <a:rPr lang="en-US" sz="1400" smtClean="0">
                        <a:latin typeface="Arial"/>
                        <a:cs typeface="Arial"/>
                      </a:rPr>
                      <a:t>*</a:t>
                    </a:r>
                    <a:endParaRPr lang="en-US" sz="1400"/>
                  </a:p>
                </c:rich>
              </c:tx>
              <c:showVal val="1"/>
            </c:dLbl>
            <c:dLbl>
              <c:idx val="6"/>
              <c:layout/>
              <c:tx>
                <c:rich>
                  <a:bodyPr/>
                  <a:lstStyle/>
                  <a:p>
                    <a:r>
                      <a:rPr lang="en-US" sz="1400" smtClean="0"/>
                      <a:t>37,7</a:t>
                    </a:r>
                    <a:r>
                      <a:rPr lang="en-US" sz="1400" smtClean="0">
                        <a:latin typeface="Arial"/>
                        <a:cs typeface="Arial"/>
                      </a:rPr>
                      <a:t>*</a:t>
                    </a:r>
                    <a:endParaRPr lang="en-US" sz="1400"/>
                  </a:p>
                </c:rich>
              </c:tx>
              <c:showVal val="1"/>
            </c:dLbl>
            <c:dLbl>
              <c:idx val="7"/>
              <c:layout/>
              <c:tx>
                <c:rich>
                  <a:bodyPr/>
                  <a:lstStyle/>
                  <a:p>
                    <a:r>
                      <a:rPr lang="en-US" smtClean="0"/>
                      <a:t>69</a:t>
                    </a:r>
                    <a:r>
                      <a:rPr lang="en-US" smtClean="0">
                        <a:latin typeface="Arial"/>
                        <a:cs typeface="Arial"/>
                      </a:rPr>
                      <a:t>*</a:t>
                    </a:r>
                    <a:endParaRPr lang="en-US"/>
                  </a:p>
                </c:rich>
              </c:tx>
              <c:showVal val="1"/>
            </c:dLbl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Val val="1"/>
          </c:dLbls>
          <c:cat>
            <c:strRef>
              <c:f>Лист1!$A$2:$A$9</c:f>
              <c:strCache>
                <c:ptCount val="8"/>
                <c:pt idx="0">
                  <c:v>Артериальная гипертония</c:v>
                </c:pt>
                <c:pt idx="1">
                  <c:v>Ишемическая болезнь сердца</c:v>
                </c:pt>
                <c:pt idx="2">
                  <c:v>Сахарный диабет II т.</c:v>
                </c:pt>
                <c:pt idx="3">
                  <c:v>Гиперхолестеринемия</c:v>
                </c:pt>
                <c:pt idx="4">
                  <c:v>Гипергликемия</c:v>
                </c:pt>
                <c:pt idx="5">
                  <c:v>Избыточная масса тела</c:v>
                </c:pt>
                <c:pt idx="6">
                  <c:v>Ожирение</c:v>
                </c:pt>
                <c:pt idx="7">
                  <c:v>Абдоминальное ожирение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44.1</c:v>
                </c:pt>
                <c:pt idx="1">
                  <c:v>18.7</c:v>
                </c:pt>
                <c:pt idx="2">
                  <c:v>9.7000000000000011</c:v>
                </c:pt>
                <c:pt idx="3">
                  <c:v>49.4</c:v>
                </c:pt>
                <c:pt idx="4">
                  <c:v>12.9</c:v>
                </c:pt>
                <c:pt idx="5">
                  <c:v>34.1</c:v>
                </c:pt>
                <c:pt idx="6">
                  <c:v>37.700000000000003</c:v>
                </c:pt>
                <c:pt idx="7">
                  <c:v>69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Рациональное питание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1400" dirty="0" smtClean="0"/>
                      <a:t>15,8</a:t>
                    </a:r>
                    <a:endParaRPr lang="en-US" sz="1400" dirty="0"/>
                  </a:p>
                </c:rich>
              </c:tx>
              <c:showVal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z="1400" dirty="0" smtClean="0"/>
                      <a:t>6,7</a:t>
                    </a:r>
                    <a:endParaRPr lang="en-US" sz="1400" dirty="0"/>
                  </a:p>
                </c:rich>
              </c:tx>
              <c:showVal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z="1400" dirty="0" smtClean="0"/>
                      <a:t>2,5</a:t>
                    </a:r>
                    <a:endParaRPr lang="en-US" sz="1400" dirty="0"/>
                  </a:p>
                </c:rich>
              </c:tx>
              <c:showVal val="1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z="1400" dirty="0" smtClean="0"/>
                      <a:t>32,2</a:t>
                    </a:r>
                    <a:endParaRPr lang="en-US" sz="1400" dirty="0"/>
                  </a:p>
                </c:rich>
              </c:tx>
              <c:showVal val="1"/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sz="1400" dirty="0" smtClean="0"/>
                      <a:t>4,4</a:t>
                    </a:r>
                    <a:endParaRPr lang="en-US" sz="1400" dirty="0"/>
                  </a:p>
                </c:rich>
              </c:tx>
              <c:showVal val="1"/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 sz="1400" dirty="0" smtClean="0"/>
                      <a:t>49,6</a:t>
                    </a:r>
                    <a:endParaRPr lang="en-US" sz="1400" dirty="0"/>
                  </a:p>
                </c:rich>
              </c:tx>
              <c:showVal val="1"/>
            </c:dLbl>
            <c:dLbl>
              <c:idx val="6"/>
              <c:layout/>
              <c:tx>
                <c:rich>
                  <a:bodyPr/>
                  <a:lstStyle/>
                  <a:p>
                    <a:r>
                      <a:rPr lang="en-US" sz="1400" dirty="0" smtClean="0"/>
                      <a:t>3,5</a:t>
                    </a:r>
                    <a:endParaRPr lang="en-US" sz="1400" dirty="0"/>
                  </a:p>
                </c:rich>
              </c:tx>
              <c:showVal val="1"/>
            </c:dLbl>
            <c:dLbl>
              <c:idx val="7"/>
              <c:layout/>
              <c:tx>
                <c:rich>
                  <a:bodyPr/>
                  <a:lstStyle/>
                  <a:p>
                    <a:r>
                      <a:rPr lang="en-US" sz="1400" dirty="0" smtClean="0"/>
                      <a:t>51</a:t>
                    </a:r>
                    <a:r>
                      <a:rPr lang="ru-RU" sz="1400" dirty="0" smtClean="0"/>
                      <a:t>,0</a:t>
                    </a:r>
                    <a:endParaRPr lang="en-US" sz="1400" dirty="0"/>
                  </a:p>
                </c:rich>
              </c:tx>
              <c:showVal val="1"/>
            </c:dLbl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Val val="1"/>
          </c:dLbls>
          <c:cat>
            <c:strRef>
              <c:f>Лист1!$A$2:$A$9</c:f>
              <c:strCache>
                <c:ptCount val="8"/>
                <c:pt idx="0">
                  <c:v>Артериальная гипертония</c:v>
                </c:pt>
                <c:pt idx="1">
                  <c:v>Ишемическая болезнь сердца</c:v>
                </c:pt>
                <c:pt idx="2">
                  <c:v>Сахарный диабет II т.</c:v>
                </c:pt>
                <c:pt idx="3">
                  <c:v>Гиперхолестеринемия</c:v>
                </c:pt>
                <c:pt idx="4">
                  <c:v>Гипергликемия</c:v>
                </c:pt>
                <c:pt idx="5">
                  <c:v>Избыточная масса тела</c:v>
                </c:pt>
                <c:pt idx="6">
                  <c:v>Ожирение</c:v>
                </c:pt>
                <c:pt idx="7">
                  <c:v>Абдоминальное ожирение</c:v>
                </c:pt>
              </c:strCache>
            </c:strRef>
          </c:cat>
          <c:val>
            <c:numRef>
              <c:f>Лист1!$C$2:$C$9</c:f>
              <c:numCache>
                <c:formatCode>General</c:formatCode>
                <c:ptCount val="8"/>
                <c:pt idx="0">
                  <c:v>15.8</c:v>
                </c:pt>
                <c:pt idx="1">
                  <c:v>6.7</c:v>
                </c:pt>
                <c:pt idx="2">
                  <c:v>2.5</c:v>
                </c:pt>
                <c:pt idx="3">
                  <c:v>32.200000000000003</c:v>
                </c:pt>
                <c:pt idx="4">
                  <c:v>4.4000000000000004</c:v>
                </c:pt>
                <c:pt idx="5">
                  <c:v>49.6</c:v>
                </c:pt>
                <c:pt idx="6">
                  <c:v>3.5</c:v>
                </c:pt>
                <c:pt idx="7">
                  <c:v>51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Нерациональное питание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1400" dirty="0" smtClean="0"/>
                      <a:t>71,6</a:t>
                    </a:r>
                    <a:endParaRPr lang="en-US" sz="1400" dirty="0"/>
                  </a:p>
                </c:rich>
              </c:tx>
              <c:showVal val="1"/>
            </c:dLbl>
            <c:dLbl>
              <c:idx val="1"/>
              <c:layout>
                <c:manualLayout>
                  <c:x val="1.6460790138664659E-3"/>
                  <c:y val="2.6533810969787807E-3"/>
                </c:manualLayout>
              </c:layout>
              <c:tx>
                <c:rich>
                  <a:bodyPr/>
                  <a:lstStyle/>
                  <a:p>
                    <a:r>
                      <a:rPr lang="en-US" sz="1400" dirty="0" smtClean="0"/>
                      <a:t>30,4</a:t>
                    </a:r>
                    <a:endParaRPr lang="en-US" sz="1400" dirty="0"/>
                  </a:p>
                </c:rich>
              </c:tx>
              <c:showVal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z="1400" dirty="0" smtClean="0"/>
                      <a:t>16,7</a:t>
                    </a:r>
                    <a:endParaRPr lang="en-US" sz="1400" dirty="0"/>
                  </a:p>
                </c:rich>
              </c:tx>
              <c:showVal val="1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z="1400" dirty="0" smtClean="0"/>
                      <a:t>66</a:t>
                    </a:r>
                    <a:r>
                      <a:rPr lang="ru-RU" sz="1400" dirty="0" smtClean="0"/>
                      <a:t>,0</a:t>
                    </a:r>
                    <a:endParaRPr lang="en-US" sz="1400" dirty="0"/>
                  </a:p>
                </c:rich>
              </c:tx>
              <c:showVal val="1"/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sz="1400" dirty="0" smtClean="0"/>
                      <a:t>21,2</a:t>
                    </a:r>
                    <a:endParaRPr lang="en-US" sz="1400" dirty="0"/>
                  </a:p>
                </c:rich>
              </c:tx>
              <c:showVal val="1"/>
            </c:dLbl>
            <c:dLbl>
              <c:idx val="5"/>
              <c:layout>
                <c:manualLayout>
                  <c:x val="4.9382370415993974E-3"/>
                  <c:y val="2.6533810969787321E-3"/>
                </c:manualLayout>
              </c:layout>
              <c:tx>
                <c:rich>
                  <a:bodyPr/>
                  <a:lstStyle/>
                  <a:p>
                    <a:r>
                      <a:rPr lang="en-US" sz="1400" dirty="0" smtClean="0"/>
                      <a:t>19,2</a:t>
                    </a:r>
                    <a:endParaRPr lang="en-US" sz="1400" dirty="0"/>
                  </a:p>
                </c:rich>
              </c:tx>
              <c:showVal val="1"/>
            </c:dLbl>
            <c:dLbl>
              <c:idx val="6"/>
              <c:layout/>
              <c:tx>
                <c:rich>
                  <a:bodyPr/>
                  <a:lstStyle/>
                  <a:p>
                    <a:r>
                      <a:rPr lang="en-US" sz="1400" dirty="0" smtClean="0"/>
                      <a:t>70,8</a:t>
                    </a:r>
                    <a:endParaRPr lang="en-US" sz="1400" dirty="0"/>
                  </a:p>
                </c:rich>
              </c:tx>
              <c:showVal val="1"/>
            </c:dLbl>
            <c:dLbl>
              <c:idx val="7"/>
              <c:layout/>
              <c:tx>
                <c:rich>
                  <a:bodyPr/>
                  <a:lstStyle/>
                  <a:p>
                    <a:r>
                      <a:rPr lang="en-US" sz="1400" dirty="0" smtClean="0"/>
                      <a:t>86,3</a:t>
                    </a:r>
                    <a:endParaRPr lang="en-US" sz="1400" dirty="0"/>
                  </a:p>
                </c:rich>
              </c:tx>
              <c:showVal val="1"/>
            </c:dLbl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Val val="1"/>
          </c:dLbls>
          <c:cat>
            <c:strRef>
              <c:f>Лист1!$A$2:$A$9</c:f>
              <c:strCache>
                <c:ptCount val="8"/>
                <c:pt idx="0">
                  <c:v>Артериальная гипертония</c:v>
                </c:pt>
                <c:pt idx="1">
                  <c:v>Ишемическая болезнь сердца</c:v>
                </c:pt>
                <c:pt idx="2">
                  <c:v>Сахарный диабет II т.</c:v>
                </c:pt>
                <c:pt idx="3">
                  <c:v>Гиперхолестеринемия</c:v>
                </c:pt>
                <c:pt idx="4">
                  <c:v>Гипергликемия</c:v>
                </c:pt>
                <c:pt idx="5">
                  <c:v>Избыточная масса тела</c:v>
                </c:pt>
                <c:pt idx="6">
                  <c:v>Ожирение</c:v>
                </c:pt>
                <c:pt idx="7">
                  <c:v>Абдоминальное ожирение</c:v>
                </c:pt>
              </c:strCache>
            </c:strRef>
          </c:cat>
          <c:val>
            <c:numRef>
              <c:f>Лист1!$D$2:$D$9</c:f>
              <c:numCache>
                <c:formatCode>General</c:formatCode>
                <c:ptCount val="8"/>
                <c:pt idx="0">
                  <c:v>71.599999999999994</c:v>
                </c:pt>
                <c:pt idx="1">
                  <c:v>30.4</c:v>
                </c:pt>
                <c:pt idx="2">
                  <c:v>16.7</c:v>
                </c:pt>
                <c:pt idx="3">
                  <c:v>66</c:v>
                </c:pt>
                <c:pt idx="4">
                  <c:v>21.2</c:v>
                </c:pt>
                <c:pt idx="5">
                  <c:v>19.2</c:v>
                </c:pt>
                <c:pt idx="6">
                  <c:v>70.8</c:v>
                </c:pt>
                <c:pt idx="7">
                  <c:v>86.3</c:v>
                </c:pt>
              </c:numCache>
            </c:numRef>
          </c:val>
        </c:ser>
        <c:axId val="120757248"/>
        <c:axId val="151938944"/>
      </c:barChart>
      <c:catAx>
        <c:axId val="120757248"/>
        <c:scaling>
          <c:orientation val="minMax"/>
        </c:scaling>
        <c:axPos val="b"/>
        <c:numFmt formatCode="General" sourceLinked="0"/>
        <c:tickLblPos val="nextTo"/>
        <c:txPr>
          <a:bodyPr/>
          <a:lstStyle/>
          <a:p>
            <a:pPr>
              <a:defRPr sz="14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51938944"/>
        <c:crosses val="autoZero"/>
        <c:auto val="1"/>
        <c:lblAlgn val="ctr"/>
        <c:lblOffset val="100"/>
      </c:catAx>
      <c:valAx>
        <c:axId val="151938944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4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2075724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5854081705659371"/>
          <c:y val="2.8697465665875405E-2"/>
          <c:w val="0.23322878787407478"/>
          <c:h val="0.58408669160148452"/>
        </c:manualLayout>
      </c:layout>
      <c:txPr>
        <a:bodyPr/>
        <a:lstStyle/>
        <a:p>
          <a:pPr>
            <a:defRPr sz="14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0.05825</cdr:x>
      <cdr:y>0.8806</cdr:y>
    </cdr:from>
    <cdr:to>
      <cdr:x>0.86408</cdr:x>
      <cdr:y>0.98507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28610" y="4214843"/>
          <a:ext cx="5929372" cy="50006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Примечание:  * - достоверность различий между мужчинами и женщинами</a:t>
          </a:r>
          <a:r>
            <a:rPr lang="en-US" sz="1200" dirty="0" smtClean="0">
              <a:latin typeface="Times New Roman" pitchFamily="18" charset="0"/>
              <a:cs typeface="Times New Roman" pitchFamily="18" charset="0"/>
            </a:rPr>
            <a:t>  </a:t>
          </a:r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(</a:t>
          </a:r>
          <a:r>
            <a:rPr lang="en-US" sz="1200" dirty="0" smtClean="0">
              <a:latin typeface="Times New Roman" pitchFamily="18" charset="0"/>
              <a:cs typeface="Times New Roman" pitchFamily="18" charset="0"/>
            </a:rPr>
            <a:t>p 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&lt;</a:t>
          </a:r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 0,0001);</a:t>
          </a:r>
        </a:p>
        <a:p xmlns:a="http://schemas.openxmlformats.org/drawingml/2006/main"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                        ** -  достоверность различий между мужчинами и женщинами</a:t>
          </a:r>
          <a:r>
            <a:rPr lang="en-US" sz="1200" dirty="0" smtClean="0">
              <a:latin typeface="Times New Roman" pitchFamily="18" charset="0"/>
              <a:cs typeface="Times New Roman" pitchFamily="18" charset="0"/>
            </a:rPr>
            <a:t>  </a:t>
          </a:r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(</a:t>
          </a:r>
          <a:r>
            <a:rPr lang="en-US" sz="1200" dirty="0" smtClean="0">
              <a:latin typeface="Times New Roman" pitchFamily="18" charset="0"/>
              <a:cs typeface="Times New Roman" pitchFamily="18" charset="0"/>
            </a:rPr>
            <a:t>p </a:t>
          </a:r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&lt; 0,05);</a:t>
          </a:r>
          <a:endParaRPr lang="ru-RU" sz="1200" dirty="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9B75-E4F3-4A06-B198-C3719CE5226D}" type="datetimeFigureOut">
              <a:rPr lang="ru-RU" smtClean="0"/>
              <a:pPr/>
              <a:t>06.03.2016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2E4BC-C58E-40E6-97CD-7DA45FA43AC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312014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9B75-E4F3-4A06-B198-C3719CE5226D}" type="datetimeFigureOut">
              <a:rPr lang="ru-RU" smtClean="0"/>
              <a:pPr/>
              <a:t>06.03.2016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2E4BC-C58E-40E6-97CD-7DA45FA43AC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14352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9B75-E4F3-4A06-B198-C3719CE5226D}" type="datetimeFigureOut">
              <a:rPr lang="ru-RU" smtClean="0"/>
              <a:pPr/>
              <a:t>06.03.2016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2E4BC-C58E-40E6-97CD-7DA45FA43AC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81140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9B75-E4F3-4A06-B198-C3719CE5226D}" type="datetimeFigureOut">
              <a:rPr lang="ru-RU" smtClean="0"/>
              <a:pPr/>
              <a:t>06.03.2016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2E4BC-C58E-40E6-97CD-7DA45FA43AC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00973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9B75-E4F3-4A06-B198-C3719CE5226D}" type="datetimeFigureOut">
              <a:rPr lang="ru-RU" smtClean="0"/>
              <a:pPr/>
              <a:t>06.03.2016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2E4BC-C58E-40E6-97CD-7DA45FA43AC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48572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9B75-E4F3-4A06-B198-C3719CE5226D}" type="datetimeFigureOut">
              <a:rPr lang="ru-RU" smtClean="0"/>
              <a:pPr/>
              <a:t>06.03.2016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2E4BC-C58E-40E6-97CD-7DA45FA43AC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39714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9B75-E4F3-4A06-B198-C3719CE5226D}" type="datetimeFigureOut">
              <a:rPr lang="ru-RU" smtClean="0"/>
              <a:pPr/>
              <a:t>06.03.2016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2E4BC-C58E-40E6-97CD-7DA45FA43AC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97439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9B75-E4F3-4A06-B198-C3719CE5226D}" type="datetimeFigureOut">
              <a:rPr lang="ru-RU" smtClean="0"/>
              <a:pPr/>
              <a:t>06.03.2016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2E4BC-C58E-40E6-97CD-7DA45FA43AC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20737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9B75-E4F3-4A06-B198-C3719CE5226D}" type="datetimeFigureOut">
              <a:rPr lang="ru-RU" smtClean="0"/>
              <a:pPr/>
              <a:t>06.03.2016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2E4BC-C58E-40E6-97CD-7DA45FA43AC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03780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9B75-E4F3-4A06-B198-C3719CE5226D}" type="datetimeFigureOut">
              <a:rPr lang="ru-RU" smtClean="0"/>
              <a:pPr/>
              <a:t>06.03.2016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2E4BC-C58E-40E6-97CD-7DA45FA43AC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70679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9B75-E4F3-4A06-B198-C3719CE5226D}" type="datetimeFigureOut">
              <a:rPr lang="ru-RU" smtClean="0"/>
              <a:pPr/>
              <a:t>06.03.2016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2E4BC-C58E-40E6-97CD-7DA45FA43AC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84774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EC9B75-E4F3-4A06-B198-C3719CE5226D}" type="datetimeFigureOut">
              <a:rPr lang="ru-RU" smtClean="0"/>
              <a:pPr/>
              <a:t>06.03.2016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A2E4BC-C58E-40E6-97CD-7DA45FA43AC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7204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Microsoft_Office_Excel_97-20031.xls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3057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" name="Объект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671130020"/>
              </p:ext>
            </p:extLst>
          </p:nvPr>
        </p:nvGraphicFramePr>
        <p:xfrm>
          <a:off x="928662" y="642918"/>
          <a:ext cx="7358114" cy="47863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28860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214414" y="5500702"/>
            <a:ext cx="717401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Рисунок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питания в сельской популяции Краснодарского края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(%). </a:t>
            </a:r>
            <a:endParaRPr lang="ru-RU" sz="1400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727098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25" name="Object 1"/>
          <p:cNvGraphicFramePr>
            <a:graphicFrameLocks/>
          </p:cNvGraphicFramePr>
          <p:nvPr/>
        </p:nvGraphicFramePr>
        <p:xfrm>
          <a:off x="833438" y="865188"/>
          <a:ext cx="7477125" cy="3921134"/>
        </p:xfrm>
        <a:graphic>
          <a:graphicData uri="http://schemas.openxmlformats.org/presentationml/2006/ole">
            <p:oleObj spid="_x0000_s17411" name="Worksheet" r:id="rId3" imgW="6924572" imgH="3457752" progId="Excel.Sheet.8">
              <p:embed/>
            </p:oleObj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1142976" y="4857760"/>
            <a:ext cx="6929486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Рисунок 2.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Распространённость нерационального питания в зависимости от возраста (в %).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/>
        </p:nvGraphicFramePr>
        <p:xfrm>
          <a:off x="642910" y="0"/>
          <a:ext cx="7786742" cy="47863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428596" y="5715016"/>
            <a:ext cx="850112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Рисунок 3.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Распространённость заболеваний и факторов риска у лиц с рациональным и нерациональным питанием (%). 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00034" y="4857760"/>
            <a:ext cx="842968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Примечание: </a:t>
            </a:r>
            <a:r>
              <a:rPr lang="ru-RU" sz="1600" dirty="0" smtClean="0">
                <a:latin typeface="Arial"/>
                <a:cs typeface="Arial"/>
              </a:rPr>
              <a:t>*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достоверность различий между лицами с рациональным и нерациональным питанием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&lt;0,0001).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468</TotalTime>
  <Words>136</Words>
  <Application>Microsoft Office PowerPoint</Application>
  <PresentationFormat>Экран (4:3)</PresentationFormat>
  <Paragraphs>42</Paragraphs>
  <Slides>3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5" baseType="lpstr">
      <vt:lpstr>Тема Office</vt:lpstr>
      <vt:lpstr>Worksheet</vt:lpstr>
      <vt:lpstr>Слайд 1</vt:lpstr>
      <vt:lpstr>Слайд 2</vt:lpstr>
      <vt:lpstr>Слайд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Машута</dc:creator>
  <cp:lastModifiedBy>р</cp:lastModifiedBy>
  <cp:revision>26</cp:revision>
  <dcterms:created xsi:type="dcterms:W3CDTF">2015-12-01T13:46:42Z</dcterms:created>
  <dcterms:modified xsi:type="dcterms:W3CDTF">2016-03-06T19:44:56Z</dcterms:modified>
</cp:coreProperties>
</file>