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088655584718578"/>
          <c:y val="3.9406259012296052E-2"/>
          <c:w val="0.76368134538738208"/>
          <c:h val="0.864904262105971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Пациенты с МС</c:v>
                </c:pt>
              </c:strCache>
            </c:strRef>
          </c:tx>
          <c:invertIfNegative val="0"/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84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Пациенты без МС</c:v>
                </c:pt>
              </c:strCache>
            </c:strRef>
          </c:tx>
          <c:invertIfNegative val="0"/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5550464"/>
        <c:axId val="115552256"/>
      </c:barChart>
      <c:catAx>
        <c:axId val="115550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15552256"/>
        <c:crosses val="autoZero"/>
        <c:auto val="1"/>
        <c:lblAlgn val="ctr"/>
        <c:lblOffset val="100"/>
        <c:noMultiLvlLbl val="0"/>
      </c:catAx>
      <c:valAx>
        <c:axId val="11555225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000"/>
                </a:pPr>
                <a:r>
                  <a:rPr lang="ru-RU" sz="2000" dirty="0"/>
                  <a:t>Доля пациентов с ИБС, %</a:t>
                </a:r>
              </a:p>
            </c:rich>
          </c:tx>
          <c:layout>
            <c:manualLayout>
              <c:xMode val="edge"/>
              <c:yMode val="edge"/>
              <c:x val="7.3655220180810721E-2"/>
              <c:y val="0.19956636108610731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11555046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Пациенты с МС</c:v>
                </c:pt>
              </c:strCache>
            </c:strRef>
          </c:tx>
          <c:invertIfNegative val="0"/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41.89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Пациенты без МС</c:v>
                </c:pt>
              </c:strCache>
            </c:strRef>
          </c:tx>
          <c:invertIfNegative val="0"/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17.64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9449984"/>
        <c:axId val="60429824"/>
      </c:barChart>
      <c:catAx>
        <c:axId val="49449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60429824"/>
        <c:crosses val="autoZero"/>
        <c:auto val="1"/>
        <c:lblAlgn val="ctr"/>
        <c:lblOffset val="100"/>
        <c:noMultiLvlLbl val="0"/>
      </c:catAx>
      <c:valAx>
        <c:axId val="6042982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 sz="1800" dirty="0"/>
                  <a:t>Уровень лептина, </a:t>
                </a:r>
                <a:r>
                  <a:rPr lang="ru-RU" sz="1800" dirty="0" err="1"/>
                  <a:t>нг</a:t>
                </a:r>
                <a:r>
                  <a:rPr lang="ru-RU" sz="1800" dirty="0"/>
                  <a:t>/мл</a:t>
                </a:r>
              </a:p>
            </c:rich>
          </c:tx>
          <c:layout>
            <c:manualLayout>
              <c:xMode val="edge"/>
              <c:yMode val="edge"/>
              <c:x val="9.343569327909472E-2"/>
              <c:y val="0.26085391801546109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4944998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6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Женщины</c:v>
                </c:pt>
              </c:strCache>
            </c:strRef>
          </c:tx>
          <c:invertIfNegative val="0"/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38.6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Мужчины</c:v>
                </c:pt>
              </c:strCache>
            </c:strRef>
          </c:tx>
          <c:invertIfNegative val="0"/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19.5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695552"/>
        <c:axId val="49414144"/>
      </c:barChart>
      <c:catAx>
        <c:axId val="48695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49414144"/>
        <c:crosses val="autoZero"/>
        <c:auto val="1"/>
        <c:lblAlgn val="ctr"/>
        <c:lblOffset val="100"/>
        <c:noMultiLvlLbl val="0"/>
      </c:catAx>
      <c:valAx>
        <c:axId val="4941414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800"/>
                </a:pPr>
                <a:r>
                  <a:rPr lang="ru-RU" sz="1800"/>
                  <a:t>Уровень лептина, нг/мл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4869555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6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Нет признаков ИБС</c:v>
                </c:pt>
              </c:strCache>
            </c:strRef>
          </c:tx>
          <c:invertIfNegative val="0"/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19.399999999999999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ИБС</c:v>
                </c:pt>
              </c:strCache>
            </c:strRef>
          </c:tx>
          <c:invertIfNegative val="0"/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36.200000000000003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9423872"/>
        <c:axId val="49448064"/>
      </c:barChart>
      <c:catAx>
        <c:axId val="49423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49448064"/>
        <c:crosses val="autoZero"/>
        <c:auto val="1"/>
        <c:lblAlgn val="ctr"/>
        <c:lblOffset val="100"/>
        <c:noMultiLvlLbl val="0"/>
      </c:catAx>
      <c:valAx>
        <c:axId val="4944806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800" b="1"/>
                </a:pPr>
                <a:r>
                  <a:rPr lang="ru-RU" sz="1800" b="1"/>
                  <a:t>Уровень лептина, нг/мл</a:t>
                </a:r>
              </a:p>
            </c:rich>
          </c:tx>
          <c:layout>
            <c:manualLayout>
              <c:xMode val="edge"/>
              <c:yMode val="edge"/>
              <c:x val="9.1225496017683858E-2"/>
              <c:y val="0.23783011237233803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4942387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6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1708108"/>
              </p:ext>
            </p:extLst>
          </p:nvPr>
        </p:nvGraphicFramePr>
        <p:xfrm>
          <a:off x="457200" y="404664"/>
          <a:ext cx="8229600" cy="5721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11560" y="6309320"/>
            <a:ext cx="6390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1. Частота ИБС в двух группах (ДИ 95%, р=0,006).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112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1923169"/>
              </p:ext>
            </p:extLst>
          </p:nvPr>
        </p:nvGraphicFramePr>
        <p:xfrm>
          <a:off x="395536" y="332656"/>
          <a:ext cx="8291264" cy="5793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9552" y="6144813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2. Распределение уровня лептина в двух группах (ДИ 95%, р&lt;0,001).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660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997761"/>
              </p:ext>
            </p:extLst>
          </p:nvPr>
        </p:nvGraphicFramePr>
        <p:xfrm>
          <a:off x="457200" y="188640"/>
          <a:ext cx="8229600" cy="5937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11560" y="6196536"/>
            <a:ext cx="82089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3. Средний уровень лептина в зависимости от пола (ДИ 95%, р=0,006).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932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75210565"/>
              </p:ext>
            </p:extLst>
          </p:nvPr>
        </p:nvGraphicFramePr>
        <p:xfrm>
          <a:off x="323528" y="260648"/>
          <a:ext cx="8352928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67544" y="6211669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4. Уровень лептина в зависимости от наличия признаков ИБС (ДИ 95%, p=0,024).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8652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Office PowerPoint</Application>
  <PresentationFormat>Экран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Шепель</dc:creator>
  <cp:lastModifiedBy>Belov</cp:lastModifiedBy>
  <cp:revision>1</cp:revision>
  <dcterms:created xsi:type="dcterms:W3CDTF">2016-03-14T12:04:39Z</dcterms:created>
  <dcterms:modified xsi:type="dcterms:W3CDTF">2016-03-14T12:09:54Z</dcterms:modified>
</cp:coreProperties>
</file>