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88655584718578"/>
          <c:y val="3.9406259012296052E-2"/>
          <c:w val="0.76368134538738208"/>
          <c:h val="0.86490426210597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Пациенты с МС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Пациенты без МС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50464"/>
        <c:axId val="115552256"/>
      </c:barChart>
      <c:catAx>
        <c:axId val="11555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5552256"/>
        <c:crosses val="autoZero"/>
        <c:auto val="1"/>
        <c:lblAlgn val="ctr"/>
        <c:lblOffset val="100"/>
        <c:noMultiLvlLbl val="0"/>
      </c:catAx>
      <c:valAx>
        <c:axId val="1155522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ru-RU" sz="2000" dirty="0"/>
                  <a:t>Доля пациентов с ИБС, %</a:t>
                </a:r>
              </a:p>
            </c:rich>
          </c:tx>
          <c:layout>
            <c:manualLayout>
              <c:xMode val="edge"/>
              <c:yMode val="edge"/>
              <c:x val="7.3655220180810721E-2"/>
              <c:y val="0.1995663610861073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155504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Пациенты с МС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41.89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Пациенты без МС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17.64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49984"/>
        <c:axId val="60429824"/>
      </c:barChart>
      <c:catAx>
        <c:axId val="4944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0429824"/>
        <c:crosses val="autoZero"/>
        <c:auto val="1"/>
        <c:lblAlgn val="ctr"/>
        <c:lblOffset val="100"/>
        <c:noMultiLvlLbl val="0"/>
      </c:catAx>
      <c:valAx>
        <c:axId val="60429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800" dirty="0"/>
                  <a:t>Уровень лептина, </a:t>
                </a:r>
                <a:r>
                  <a:rPr lang="ru-RU" sz="1800" dirty="0" err="1"/>
                  <a:t>нг</a:t>
                </a:r>
                <a:r>
                  <a:rPr lang="ru-RU" sz="1800" dirty="0"/>
                  <a:t>/мл</a:t>
                </a:r>
              </a:p>
            </c:rich>
          </c:tx>
          <c:layout>
            <c:manualLayout>
              <c:xMode val="edge"/>
              <c:yMode val="edge"/>
              <c:x val="9.343569327909472E-2"/>
              <c:y val="0.2608539180154610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9449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695552"/>
        <c:axId val="49414144"/>
      </c:barChart>
      <c:catAx>
        <c:axId val="4869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414144"/>
        <c:crosses val="autoZero"/>
        <c:auto val="1"/>
        <c:lblAlgn val="ctr"/>
        <c:lblOffset val="100"/>
        <c:noMultiLvlLbl val="0"/>
      </c:catAx>
      <c:valAx>
        <c:axId val="49414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ru-RU" sz="1800"/>
                  <a:t>Уровень лептина, нг/мл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86955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 признаков ИБС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19.399999999999999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ИБС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36.200000000000003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23872"/>
        <c:axId val="49448064"/>
      </c:barChart>
      <c:catAx>
        <c:axId val="4942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448064"/>
        <c:crosses val="autoZero"/>
        <c:auto val="1"/>
        <c:lblAlgn val="ctr"/>
        <c:lblOffset val="100"/>
        <c:noMultiLvlLbl val="0"/>
      </c:catAx>
      <c:valAx>
        <c:axId val="494480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ru-RU" sz="1800" b="1"/>
                  <a:t>Уровень лептина, нг/мл</a:t>
                </a:r>
              </a:p>
            </c:rich>
          </c:tx>
          <c:layout>
            <c:manualLayout>
              <c:xMode val="edge"/>
              <c:yMode val="edge"/>
              <c:x val="9.1225496017683858E-2"/>
              <c:y val="0.2378301123723380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94238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708108"/>
              </p:ext>
            </p:extLst>
          </p:nvPr>
        </p:nvGraphicFramePr>
        <p:xfrm>
          <a:off x="457200" y="404664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6309320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 Частота ИБС в двух группах (ДИ 95%, р=0,006).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923169"/>
              </p:ext>
            </p:extLst>
          </p:nvPr>
        </p:nvGraphicFramePr>
        <p:xfrm>
          <a:off x="395536" y="332656"/>
          <a:ext cx="8291264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6144813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Распределение уровня лептина в двух группах (ДИ 95%, р&lt;0,001).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6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97761"/>
              </p:ext>
            </p:extLst>
          </p:nvPr>
        </p:nvGraphicFramePr>
        <p:xfrm>
          <a:off x="457200" y="188640"/>
          <a:ext cx="8229600" cy="59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6196536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3. Средний уровень лептина в зависимости от пола (ДИ 95%, р=0,006).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3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5210565"/>
              </p:ext>
            </p:extLst>
          </p:nvPr>
        </p:nvGraphicFramePr>
        <p:xfrm>
          <a:off x="323528" y="260648"/>
          <a:ext cx="835292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6211669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4. Уровень лептина в зависимости от наличия признаков ИБС (ДИ 95%, p=0,024).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65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Шепель</dc:creator>
  <cp:lastModifiedBy>Belov</cp:lastModifiedBy>
  <cp:revision>1</cp:revision>
  <dcterms:created xsi:type="dcterms:W3CDTF">2016-03-14T12:04:39Z</dcterms:created>
  <dcterms:modified xsi:type="dcterms:W3CDTF">2016-03-14T12:09:54Z</dcterms:modified>
</cp:coreProperties>
</file>